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4"/>
  </p:notesMasterIdLst>
  <p:handoutMasterIdLst>
    <p:handoutMasterId r:id="rId15"/>
  </p:handoutMasterIdLst>
  <p:sldIdLst>
    <p:sldId id="256" r:id="rId2"/>
    <p:sldId id="257" r:id="rId3"/>
    <p:sldId id="2745" r:id="rId4"/>
    <p:sldId id="2746" r:id="rId5"/>
    <p:sldId id="2747" r:id="rId6"/>
    <p:sldId id="2748" r:id="rId7"/>
    <p:sldId id="2749" r:id="rId8"/>
    <p:sldId id="2750" r:id="rId9"/>
    <p:sldId id="2751" r:id="rId10"/>
    <p:sldId id="2752" r:id="rId11"/>
    <p:sldId id="3080" r:id="rId12"/>
    <p:sldId id="3081" r:id="rId13"/>
  </p:sldIdLst>
  <p:sldSz cx="9144000" cy="6858000" type="screen4x3"/>
  <p:notesSz cx="7102475" cy="102330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15" autoAdjust="0"/>
    <p:restoredTop sz="95969" autoAdjust="0"/>
  </p:normalViewPr>
  <p:slideViewPr>
    <p:cSldViewPr snapToGrid="0">
      <p:cViewPr varScale="1">
        <p:scale>
          <a:sx n="91" d="100"/>
          <a:sy n="91" d="100"/>
        </p:scale>
        <p:origin x="1536" y="306"/>
      </p:cViewPr>
      <p:guideLst/>
    </p:cSldViewPr>
  </p:slideViewPr>
  <p:notesTextViewPr>
    <p:cViewPr>
      <p:scale>
        <a:sx n="1" d="1"/>
        <a:sy n="1" d="1"/>
      </p:scale>
      <p:origin x="0" y="0"/>
    </p:cViewPr>
  </p:notesTextViewPr>
  <p:sorterViewPr>
    <p:cViewPr>
      <p:scale>
        <a:sx n="120" d="100"/>
        <a:sy n="120" d="100"/>
      </p:scale>
      <p:origin x="0" y="0"/>
    </p:cViewPr>
  </p:sorterViewPr>
  <p:notesViewPr>
    <p:cSldViewPr snapToGrid="0">
      <p:cViewPr varScale="1">
        <p:scale>
          <a:sx n="68" d="100"/>
          <a:sy n="68" d="100"/>
        </p:scale>
        <p:origin x="3396" y="6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E3B1AAE1-13B2-B663-040B-BEF94C3DD55F}"/>
              </a:ext>
            </a:extLst>
          </p:cNvPr>
          <p:cNvSpPr>
            <a:spLocks noGrp="1"/>
          </p:cNvSpPr>
          <p:nvPr>
            <p:ph type="hdr" sz="quarter"/>
          </p:nvPr>
        </p:nvSpPr>
        <p:spPr>
          <a:xfrm>
            <a:off x="0" y="0"/>
            <a:ext cx="3077739" cy="513428"/>
          </a:xfrm>
          <a:prstGeom prst="rect">
            <a:avLst/>
          </a:prstGeom>
        </p:spPr>
        <p:txBody>
          <a:bodyPr vert="horz" lIns="99057" tIns="49528" rIns="99057" bIns="49528" rtlCol="0"/>
          <a:lstStyle>
            <a:lvl1pPr algn="l">
              <a:defRPr sz="1300"/>
            </a:lvl1pPr>
          </a:lstStyle>
          <a:p>
            <a:endParaRPr lang="en-US" sz="1000">
              <a:latin typeface="Arial" panose="020B0604020202020204" pitchFamily="34" charset="0"/>
              <a:cs typeface="Arial" panose="020B0604020202020204" pitchFamily="34" charset="0"/>
            </a:endParaRPr>
          </a:p>
        </p:txBody>
      </p:sp>
      <p:sp>
        <p:nvSpPr>
          <p:cNvPr id="3" name="Date Placeholder 2">
            <a:extLst>
              <a:ext uri="{FF2B5EF4-FFF2-40B4-BE49-F238E27FC236}">
                <a16:creationId xmlns:a16="http://schemas.microsoft.com/office/drawing/2014/main" id="{30DB6DAA-F6AC-D0DF-73EF-2B80A44A93E1}"/>
              </a:ext>
            </a:extLst>
          </p:cNvPr>
          <p:cNvSpPr>
            <a:spLocks noGrp="1"/>
          </p:cNvSpPr>
          <p:nvPr>
            <p:ph type="dt" sz="quarter" idx="1"/>
          </p:nvPr>
        </p:nvSpPr>
        <p:spPr>
          <a:xfrm>
            <a:off x="4023092" y="0"/>
            <a:ext cx="3077739" cy="513428"/>
          </a:xfrm>
          <a:prstGeom prst="rect">
            <a:avLst/>
          </a:prstGeom>
        </p:spPr>
        <p:txBody>
          <a:bodyPr vert="horz" lIns="99057" tIns="49528" rIns="99057" bIns="49528" rtlCol="0"/>
          <a:lstStyle>
            <a:lvl1pPr algn="r">
              <a:defRPr sz="1300"/>
            </a:lvl1pPr>
          </a:lstStyle>
          <a:p>
            <a:r>
              <a:rPr lang="en-US" sz="1000">
                <a:latin typeface="Arial" panose="020B0604020202020204" pitchFamily="34" charset="0"/>
                <a:cs typeface="Arial" panose="020B0604020202020204" pitchFamily="34" charset="0"/>
              </a:rPr>
              <a:t>8/17/2025 pm</a:t>
            </a:r>
          </a:p>
        </p:txBody>
      </p:sp>
      <p:sp>
        <p:nvSpPr>
          <p:cNvPr id="4" name="Footer Placeholder 3">
            <a:extLst>
              <a:ext uri="{FF2B5EF4-FFF2-40B4-BE49-F238E27FC236}">
                <a16:creationId xmlns:a16="http://schemas.microsoft.com/office/drawing/2014/main" id="{222AE194-D9A6-3C22-BBF5-C3D05D9832E2}"/>
              </a:ext>
            </a:extLst>
          </p:cNvPr>
          <p:cNvSpPr>
            <a:spLocks noGrp="1"/>
          </p:cNvSpPr>
          <p:nvPr>
            <p:ph type="ftr" sz="quarter" idx="2"/>
          </p:nvPr>
        </p:nvSpPr>
        <p:spPr>
          <a:xfrm>
            <a:off x="0" y="9719598"/>
            <a:ext cx="3077739" cy="513427"/>
          </a:xfrm>
          <a:prstGeom prst="rect">
            <a:avLst/>
          </a:prstGeom>
        </p:spPr>
        <p:txBody>
          <a:bodyPr vert="horz" lIns="99057" tIns="49528" rIns="99057" bIns="49528" rtlCol="0" anchor="b"/>
          <a:lstStyle>
            <a:lvl1pPr algn="l">
              <a:defRPr sz="1300"/>
            </a:lvl1pPr>
          </a:lstStyle>
          <a:p>
            <a:r>
              <a:rPr lang="en-US" sz="1000">
                <a:latin typeface="Arial" panose="020B0604020202020204" pitchFamily="34" charset="0"/>
                <a:cs typeface="Arial" panose="020B0604020202020204" pitchFamily="34" charset="0"/>
              </a:rPr>
              <a:t>Bruce Molock</a:t>
            </a:r>
          </a:p>
        </p:txBody>
      </p:sp>
      <p:sp>
        <p:nvSpPr>
          <p:cNvPr id="5" name="Slide Number Placeholder 4">
            <a:extLst>
              <a:ext uri="{FF2B5EF4-FFF2-40B4-BE49-F238E27FC236}">
                <a16:creationId xmlns:a16="http://schemas.microsoft.com/office/drawing/2014/main" id="{BC0C4131-4E8F-7102-2983-1A1CDD226C8D}"/>
              </a:ext>
            </a:extLst>
          </p:cNvPr>
          <p:cNvSpPr>
            <a:spLocks noGrp="1"/>
          </p:cNvSpPr>
          <p:nvPr>
            <p:ph type="sldNum" sz="quarter" idx="3"/>
          </p:nvPr>
        </p:nvSpPr>
        <p:spPr>
          <a:xfrm>
            <a:off x="4023092" y="9719598"/>
            <a:ext cx="3077739" cy="513427"/>
          </a:xfrm>
          <a:prstGeom prst="rect">
            <a:avLst/>
          </a:prstGeom>
        </p:spPr>
        <p:txBody>
          <a:bodyPr vert="horz" lIns="99057" tIns="49528" rIns="99057" bIns="49528" rtlCol="0" anchor="b"/>
          <a:lstStyle>
            <a:lvl1pPr algn="r">
              <a:defRPr sz="1300"/>
            </a:lvl1pPr>
          </a:lstStyle>
          <a:p>
            <a:fld id="{7EA7DD6E-85C2-49FA-B397-E04268CAB4C7}" type="slidenum">
              <a:rPr lang="en-US" sz="1000">
                <a:latin typeface="Arial" panose="020B0604020202020204" pitchFamily="34" charset="0"/>
                <a:cs typeface="Arial" panose="020B0604020202020204" pitchFamily="34" charset="0"/>
              </a:rPr>
              <a:t>‹#›</a:t>
            </a:fld>
            <a:endParaRPr lang="en-US" sz="100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96137"/>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513428"/>
          </a:xfrm>
          <a:prstGeom prst="rect">
            <a:avLst/>
          </a:prstGeom>
        </p:spPr>
        <p:txBody>
          <a:bodyPr vert="horz" lIns="99057" tIns="49528" rIns="99057" bIns="49528" rtlCol="0"/>
          <a:lstStyle>
            <a:lvl1pPr algn="l">
              <a:defRPr sz="1300"/>
            </a:lvl1pPr>
          </a:lstStyle>
          <a:p>
            <a:endParaRPr lang="en-US"/>
          </a:p>
        </p:txBody>
      </p:sp>
      <p:sp>
        <p:nvSpPr>
          <p:cNvPr id="3" name="Date Placeholder 2"/>
          <p:cNvSpPr>
            <a:spLocks noGrp="1"/>
          </p:cNvSpPr>
          <p:nvPr>
            <p:ph type="dt" idx="1"/>
          </p:nvPr>
        </p:nvSpPr>
        <p:spPr>
          <a:xfrm>
            <a:off x="4023092" y="0"/>
            <a:ext cx="3077739" cy="513428"/>
          </a:xfrm>
          <a:prstGeom prst="rect">
            <a:avLst/>
          </a:prstGeom>
        </p:spPr>
        <p:txBody>
          <a:bodyPr vert="horz" lIns="99057" tIns="49528" rIns="99057" bIns="49528" rtlCol="0"/>
          <a:lstStyle>
            <a:lvl1pPr algn="r">
              <a:defRPr sz="1300"/>
            </a:lvl1pPr>
          </a:lstStyle>
          <a:p>
            <a:r>
              <a:rPr lang="en-US"/>
              <a:t>8/17/2025 pm</a:t>
            </a:r>
          </a:p>
        </p:txBody>
      </p:sp>
      <p:sp>
        <p:nvSpPr>
          <p:cNvPr id="4" name="Slide Image Placeholder 3"/>
          <p:cNvSpPr>
            <a:spLocks noGrp="1" noRot="1" noChangeAspect="1"/>
          </p:cNvSpPr>
          <p:nvPr>
            <p:ph type="sldImg" idx="2"/>
          </p:nvPr>
        </p:nvSpPr>
        <p:spPr>
          <a:xfrm>
            <a:off x="1249363" y="1279525"/>
            <a:ext cx="4603750" cy="3452813"/>
          </a:xfrm>
          <a:prstGeom prst="rect">
            <a:avLst/>
          </a:prstGeom>
          <a:noFill/>
          <a:ln w="12700">
            <a:solidFill>
              <a:prstClr val="black"/>
            </a:solidFill>
          </a:ln>
        </p:spPr>
        <p:txBody>
          <a:bodyPr vert="horz" lIns="99057" tIns="49528" rIns="99057" bIns="49528" rtlCol="0" anchor="ctr"/>
          <a:lstStyle/>
          <a:p>
            <a:endParaRPr lang="en-US"/>
          </a:p>
        </p:txBody>
      </p:sp>
      <p:sp>
        <p:nvSpPr>
          <p:cNvPr id="5" name="Notes Placeholder 4"/>
          <p:cNvSpPr>
            <a:spLocks noGrp="1"/>
          </p:cNvSpPr>
          <p:nvPr>
            <p:ph type="body" sz="quarter" idx="3"/>
          </p:nvPr>
        </p:nvSpPr>
        <p:spPr>
          <a:xfrm>
            <a:off x="710248" y="4924643"/>
            <a:ext cx="5681980" cy="4029254"/>
          </a:xfrm>
          <a:prstGeom prst="rect">
            <a:avLst/>
          </a:prstGeom>
        </p:spPr>
        <p:txBody>
          <a:bodyPr vert="horz" lIns="99057" tIns="49528" rIns="99057" bIns="49528"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719598"/>
            <a:ext cx="3077739" cy="513427"/>
          </a:xfrm>
          <a:prstGeom prst="rect">
            <a:avLst/>
          </a:prstGeom>
        </p:spPr>
        <p:txBody>
          <a:bodyPr vert="horz" lIns="99057" tIns="49528" rIns="99057" bIns="49528" rtlCol="0" anchor="b"/>
          <a:lstStyle>
            <a:lvl1pPr algn="l">
              <a:defRPr sz="1300"/>
            </a:lvl1pPr>
          </a:lstStyle>
          <a:p>
            <a:r>
              <a:rPr lang="en-US"/>
              <a:t>Bruce Molock</a:t>
            </a:r>
          </a:p>
        </p:txBody>
      </p:sp>
      <p:sp>
        <p:nvSpPr>
          <p:cNvPr id="7" name="Slide Number Placeholder 6"/>
          <p:cNvSpPr>
            <a:spLocks noGrp="1"/>
          </p:cNvSpPr>
          <p:nvPr>
            <p:ph type="sldNum" sz="quarter" idx="5"/>
          </p:nvPr>
        </p:nvSpPr>
        <p:spPr>
          <a:xfrm>
            <a:off x="4023092" y="9719598"/>
            <a:ext cx="3077739" cy="513427"/>
          </a:xfrm>
          <a:prstGeom prst="rect">
            <a:avLst/>
          </a:prstGeom>
        </p:spPr>
        <p:txBody>
          <a:bodyPr vert="horz" lIns="99057" tIns="49528" rIns="99057" bIns="49528" rtlCol="0" anchor="b"/>
          <a:lstStyle>
            <a:lvl1pPr algn="r">
              <a:defRPr sz="1300"/>
            </a:lvl1pPr>
          </a:lstStyle>
          <a:p>
            <a:fld id="{8461B419-1BDA-42CD-BCCA-81823F4F2CA2}" type="slidenum">
              <a:rPr lang="en-US" smtClean="0"/>
              <a:t>‹#›</a:t>
            </a:fld>
            <a:endParaRPr lang="en-US"/>
          </a:p>
        </p:txBody>
      </p:sp>
    </p:spTree>
    <p:extLst>
      <p:ext uri="{BB962C8B-B14F-4D97-AF65-F5344CB8AC3E}">
        <p14:creationId xmlns:p14="http://schemas.microsoft.com/office/powerpoint/2010/main" val="1447472077"/>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F13A7F7-0B76-4544-A084-D5522E44F7E9}"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86C3E-F666-45E8-B703-1F74D1F3AF1D}" type="slidenum">
              <a:rPr lang="en-US" smtClean="0"/>
              <a:t>‹#›</a:t>
            </a:fld>
            <a:endParaRPr lang="en-US"/>
          </a:p>
        </p:txBody>
      </p:sp>
    </p:spTree>
    <p:extLst>
      <p:ext uri="{BB962C8B-B14F-4D97-AF65-F5344CB8AC3E}">
        <p14:creationId xmlns:p14="http://schemas.microsoft.com/office/powerpoint/2010/main" val="35168580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13A7F7-0B76-4544-A084-D5522E44F7E9}"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86C3E-F666-45E8-B703-1F74D1F3AF1D}" type="slidenum">
              <a:rPr lang="en-US" smtClean="0"/>
              <a:t>‹#›</a:t>
            </a:fld>
            <a:endParaRPr lang="en-US"/>
          </a:p>
        </p:txBody>
      </p:sp>
    </p:spTree>
    <p:extLst>
      <p:ext uri="{BB962C8B-B14F-4D97-AF65-F5344CB8AC3E}">
        <p14:creationId xmlns:p14="http://schemas.microsoft.com/office/powerpoint/2010/main" val="35587198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13A7F7-0B76-4544-A084-D5522E44F7E9}"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86C3E-F666-45E8-B703-1F74D1F3AF1D}" type="slidenum">
              <a:rPr lang="en-US" smtClean="0"/>
              <a:t>‹#›</a:t>
            </a:fld>
            <a:endParaRPr lang="en-US"/>
          </a:p>
        </p:txBody>
      </p:sp>
    </p:spTree>
    <p:extLst>
      <p:ext uri="{BB962C8B-B14F-4D97-AF65-F5344CB8AC3E}">
        <p14:creationId xmlns:p14="http://schemas.microsoft.com/office/powerpoint/2010/main" val="1404731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F13A7F7-0B76-4544-A084-D5522E44F7E9}"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86C3E-F666-45E8-B703-1F74D1F3AF1D}" type="slidenum">
              <a:rPr lang="en-US" smtClean="0"/>
              <a:t>‹#›</a:t>
            </a:fld>
            <a:endParaRPr lang="en-US"/>
          </a:p>
        </p:txBody>
      </p:sp>
    </p:spTree>
    <p:extLst>
      <p:ext uri="{BB962C8B-B14F-4D97-AF65-F5344CB8AC3E}">
        <p14:creationId xmlns:p14="http://schemas.microsoft.com/office/powerpoint/2010/main" val="2836458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F13A7F7-0B76-4544-A084-D5522E44F7E9}" type="datetimeFigureOut">
              <a:rPr lang="en-US" smtClean="0"/>
              <a:t>8/18/2025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BE86C3E-F666-45E8-B703-1F74D1F3AF1D}" type="slidenum">
              <a:rPr lang="en-US" smtClean="0"/>
              <a:t>‹#›</a:t>
            </a:fld>
            <a:endParaRPr lang="en-US"/>
          </a:p>
        </p:txBody>
      </p:sp>
    </p:spTree>
    <p:extLst>
      <p:ext uri="{BB962C8B-B14F-4D97-AF65-F5344CB8AC3E}">
        <p14:creationId xmlns:p14="http://schemas.microsoft.com/office/powerpoint/2010/main" val="2650423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F13A7F7-0B76-4544-A084-D5522E44F7E9}" type="datetimeFigureOut">
              <a:rPr lang="en-US" smtClean="0"/>
              <a:t>8/18/2025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E86C3E-F666-45E8-B703-1F74D1F3AF1D}" type="slidenum">
              <a:rPr lang="en-US" smtClean="0"/>
              <a:t>‹#›</a:t>
            </a:fld>
            <a:endParaRPr lang="en-US"/>
          </a:p>
        </p:txBody>
      </p:sp>
    </p:spTree>
    <p:extLst>
      <p:ext uri="{BB962C8B-B14F-4D97-AF65-F5344CB8AC3E}">
        <p14:creationId xmlns:p14="http://schemas.microsoft.com/office/powerpoint/2010/main" val="19450886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F13A7F7-0B76-4544-A084-D5522E44F7E9}" type="datetimeFigureOut">
              <a:rPr lang="en-US" smtClean="0"/>
              <a:t>8/18/2025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BE86C3E-F666-45E8-B703-1F74D1F3AF1D}" type="slidenum">
              <a:rPr lang="en-US" smtClean="0"/>
              <a:t>‹#›</a:t>
            </a:fld>
            <a:endParaRPr lang="en-US"/>
          </a:p>
        </p:txBody>
      </p:sp>
    </p:spTree>
    <p:extLst>
      <p:ext uri="{BB962C8B-B14F-4D97-AF65-F5344CB8AC3E}">
        <p14:creationId xmlns:p14="http://schemas.microsoft.com/office/powerpoint/2010/main" val="4583705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F13A7F7-0B76-4544-A084-D5522E44F7E9}" type="datetimeFigureOut">
              <a:rPr lang="en-US" smtClean="0"/>
              <a:t>8/18/2025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BE86C3E-F666-45E8-B703-1F74D1F3AF1D}" type="slidenum">
              <a:rPr lang="en-US" smtClean="0"/>
              <a:t>‹#›</a:t>
            </a:fld>
            <a:endParaRPr lang="en-US"/>
          </a:p>
        </p:txBody>
      </p:sp>
    </p:spTree>
    <p:extLst>
      <p:ext uri="{BB962C8B-B14F-4D97-AF65-F5344CB8AC3E}">
        <p14:creationId xmlns:p14="http://schemas.microsoft.com/office/powerpoint/2010/main" val="20965538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13A7F7-0B76-4544-A084-D5522E44F7E9}" type="datetimeFigureOut">
              <a:rPr lang="en-US" smtClean="0"/>
              <a:t>8/18/2025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BE86C3E-F666-45E8-B703-1F74D1F3AF1D}" type="slidenum">
              <a:rPr lang="en-US" smtClean="0"/>
              <a:t>‹#›</a:t>
            </a:fld>
            <a:endParaRPr lang="en-US"/>
          </a:p>
        </p:txBody>
      </p:sp>
    </p:spTree>
    <p:extLst>
      <p:ext uri="{BB962C8B-B14F-4D97-AF65-F5344CB8AC3E}">
        <p14:creationId xmlns:p14="http://schemas.microsoft.com/office/powerpoint/2010/main" val="2989729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13A7F7-0B76-4544-A084-D5522E44F7E9}" type="datetimeFigureOut">
              <a:rPr lang="en-US" smtClean="0"/>
              <a:t>8/18/2025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E86C3E-F666-45E8-B703-1F74D1F3AF1D}" type="slidenum">
              <a:rPr lang="en-US" smtClean="0"/>
              <a:t>‹#›</a:t>
            </a:fld>
            <a:endParaRPr lang="en-US"/>
          </a:p>
        </p:txBody>
      </p:sp>
    </p:spTree>
    <p:extLst>
      <p:ext uri="{BB962C8B-B14F-4D97-AF65-F5344CB8AC3E}">
        <p14:creationId xmlns:p14="http://schemas.microsoft.com/office/powerpoint/2010/main" val="39433395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F13A7F7-0B76-4544-A084-D5522E44F7E9}" type="datetimeFigureOut">
              <a:rPr lang="en-US" smtClean="0"/>
              <a:t>8/18/2025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BE86C3E-F666-45E8-B703-1F74D1F3AF1D}" type="slidenum">
              <a:rPr lang="en-US" smtClean="0"/>
              <a:t>‹#›</a:t>
            </a:fld>
            <a:endParaRPr lang="en-US"/>
          </a:p>
        </p:txBody>
      </p:sp>
    </p:spTree>
    <p:extLst>
      <p:ext uri="{BB962C8B-B14F-4D97-AF65-F5344CB8AC3E}">
        <p14:creationId xmlns:p14="http://schemas.microsoft.com/office/powerpoint/2010/main" val="4290871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8F13A7F7-0B76-4544-A084-D5522E44F7E9}" type="datetimeFigureOut">
              <a:rPr lang="en-US" smtClean="0"/>
              <a:t>8/18/2025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BE86C3E-F666-45E8-B703-1F74D1F3AF1D}" type="slidenum">
              <a:rPr lang="en-US" smtClean="0"/>
              <a:t>‹#›</a:t>
            </a:fld>
            <a:endParaRPr lang="en-US"/>
          </a:p>
        </p:txBody>
      </p:sp>
    </p:spTree>
    <p:extLst>
      <p:ext uri="{BB962C8B-B14F-4D97-AF65-F5344CB8AC3E}">
        <p14:creationId xmlns:p14="http://schemas.microsoft.com/office/powerpoint/2010/main" val="1758524449"/>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08DDB3-D4CD-0B72-8347-AFD3AF147866}"/>
              </a:ext>
            </a:extLst>
          </p:cNvPr>
          <p:cNvSpPr>
            <a:spLocks noGrp="1"/>
          </p:cNvSpPr>
          <p:nvPr>
            <p:ph type="ctrTitle"/>
          </p:nvPr>
        </p:nvSpPr>
        <p:spPr>
          <a:xfrm>
            <a:off x="685800" y="1213404"/>
            <a:ext cx="7772400" cy="1089529"/>
          </a:xfrm>
        </p:spPr>
        <p:txBody>
          <a:bodyPr>
            <a:spAutoFit/>
          </a:bodyPr>
          <a:lstStyle/>
          <a:p>
            <a:r>
              <a:rPr lang="en-US" sz="7200" b="1" dirty="0">
                <a:latin typeface="Algerian" panose="04020705040A02060702" pitchFamily="82" charset="0"/>
              </a:rPr>
              <a:t>God with us</a:t>
            </a:r>
          </a:p>
        </p:txBody>
      </p:sp>
      <p:sp>
        <p:nvSpPr>
          <p:cNvPr id="3" name="Subtitle 2">
            <a:extLst>
              <a:ext uri="{FF2B5EF4-FFF2-40B4-BE49-F238E27FC236}">
                <a16:creationId xmlns:a16="http://schemas.microsoft.com/office/drawing/2014/main" id="{ACCD138B-E345-D904-B738-0C9779E13062}"/>
              </a:ext>
            </a:extLst>
          </p:cNvPr>
          <p:cNvSpPr>
            <a:spLocks noGrp="1"/>
          </p:cNvSpPr>
          <p:nvPr>
            <p:ph type="subTitle" idx="1"/>
          </p:nvPr>
        </p:nvSpPr>
        <p:spPr>
          <a:xfrm>
            <a:off x="409899" y="2658533"/>
            <a:ext cx="8335287" cy="3322961"/>
          </a:xfrm>
        </p:spPr>
        <p:txBody>
          <a:bodyPr wrap="square">
            <a:spAutoFit/>
          </a:bodyPr>
          <a:lstStyle/>
          <a:p>
            <a:r>
              <a:rPr lang="en-US" sz="2800" b="1" dirty="0">
                <a:latin typeface="Algerian" panose="04020705040A02060702" pitchFamily="82" charset="0"/>
              </a:rPr>
              <a:t>Isaiah 8:10 </a:t>
            </a:r>
            <a:r>
              <a:rPr lang="en-US" sz="2800" dirty="0">
                <a:latin typeface="Algerian" panose="04020705040A02060702" pitchFamily="82" charset="0"/>
              </a:rPr>
              <a:t>Take counsel together, but it will come to nothing; Speak the word, but it will not stand, For </a:t>
            </a:r>
            <a:r>
              <a:rPr lang="en-US" sz="2800" b="1" dirty="0">
                <a:latin typeface="Algerian" panose="04020705040A02060702" pitchFamily="82" charset="0"/>
              </a:rPr>
              <a:t>God</a:t>
            </a:r>
            <a:r>
              <a:rPr lang="en-US" sz="2800" dirty="0">
                <a:latin typeface="Algerian" panose="04020705040A02060702" pitchFamily="82" charset="0"/>
              </a:rPr>
              <a:t> </a:t>
            </a:r>
            <a:r>
              <a:rPr lang="en-US" sz="2800" b="1" i="1" dirty="0">
                <a:latin typeface="Algerian" panose="04020705040A02060702" pitchFamily="82" charset="0"/>
              </a:rPr>
              <a:t>is</a:t>
            </a:r>
            <a:r>
              <a:rPr lang="en-US" sz="2800" dirty="0">
                <a:latin typeface="Algerian" panose="04020705040A02060702" pitchFamily="82" charset="0"/>
              </a:rPr>
              <a:t> </a:t>
            </a:r>
            <a:r>
              <a:rPr lang="en-US" sz="2800" b="1" dirty="0">
                <a:latin typeface="Algerian" panose="04020705040A02060702" pitchFamily="82" charset="0"/>
              </a:rPr>
              <a:t>with</a:t>
            </a:r>
            <a:r>
              <a:rPr lang="en-US" sz="2800" dirty="0">
                <a:latin typeface="Algerian" panose="04020705040A02060702" pitchFamily="82" charset="0"/>
              </a:rPr>
              <a:t> </a:t>
            </a:r>
            <a:r>
              <a:rPr lang="en-US" sz="2800" b="1" dirty="0">
                <a:latin typeface="Algerian" panose="04020705040A02060702" pitchFamily="82" charset="0"/>
              </a:rPr>
              <a:t>us</a:t>
            </a:r>
            <a:r>
              <a:rPr lang="en-US" sz="2800" dirty="0">
                <a:latin typeface="Algerian" panose="04020705040A02060702" pitchFamily="82" charset="0"/>
              </a:rPr>
              <a:t>. (7:14, 8:8)</a:t>
            </a:r>
            <a:endParaRPr lang="en-US" sz="2800" b="1" dirty="0">
              <a:latin typeface="Algerian" panose="04020705040A02060702" pitchFamily="82" charset="0"/>
            </a:endParaRPr>
          </a:p>
          <a:p>
            <a:r>
              <a:rPr lang="en-US" sz="2800" b="1" dirty="0">
                <a:latin typeface="Algerian" panose="04020705040A02060702" pitchFamily="82" charset="0"/>
              </a:rPr>
              <a:t>Matthew 1:23 </a:t>
            </a:r>
            <a:r>
              <a:rPr lang="en-US" sz="2800" dirty="0">
                <a:latin typeface="Algerian" panose="04020705040A02060702" pitchFamily="82" charset="0"/>
              </a:rPr>
              <a:t>Behold, a virgin shall be with child, and shall bring forth a son, and they shall call his name Emmanuel, which being interpreted is, </a:t>
            </a:r>
            <a:r>
              <a:rPr lang="en-US" sz="2800" b="1" dirty="0">
                <a:latin typeface="Algerian" panose="04020705040A02060702" pitchFamily="82" charset="0"/>
              </a:rPr>
              <a:t>God with us</a:t>
            </a:r>
            <a:r>
              <a:rPr lang="en-US" sz="2800" dirty="0">
                <a:latin typeface="Algerian" panose="04020705040A02060702" pitchFamily="82" charset="0"/>
              </a:rPr>
              <a:t>.</a:t>
            </a:r>
          </a:p>
        </p:txBody>
      </p:sp>
    </p:spTree>
    <p:extLst>
      <p:ext uri="{BB962C8B-B14F-4D97-AF65-F5344CB8AC3E}">
        <p14:creationId xmlns:p14="http://schemas.microsoft.com/office/powerpoint/2010/main" val="393564283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AF9EA0-5E3A-CF3C-C54B-4D998009EFF0}"/>
              </a:ext>
            </a:extLst>
          </p:cNvPr>
          <p:cNvSpPr>
            <a:spLocks noGrp="1"/>
          </p:cNvSpPr>
          <p:nvPr>
            <p:ph type="title"/>
          </p:nvPr>
        </p:nvSpPr>
        <p:spPr>
          <a:xfrm>
            <a:off x="152400" y="689372"/>
            <a:ext cx="8813800" cy="653256"/>
          </a:xfrm>
        </p:spPr>
        <p:txBody>
          <a:bodyPr>
            <a:spAutoFit/>
          </a:bodyPr>
          <a:lstStyle/>
          <a:p>
            <a:pPr algn="ctr"/>
            <a:r>
              <a:rPr lang="en-US" sz="4050" b="1" dirty="0">
                <a:latin typeface="Algerian" panose="04020705040A02060702" pitchFamily="82" charset="0"/>
              </a:rPr>
              <a:t>God with us, then comes the end</a:t>
            </a:r>
          </a:p>
        </p:txBody>
      </p:sp>
      <p:sp>
        <p:nvSpPr>
          <p:cNvPr id="3" name="Content Placeholder 2">
            <a:extLst>
              <a:ext uri="{FF2B5EF4-FFF2-40B4-BE49-F238E27FC236}">
                <a16:creationId xmlns:a16="http://schemas.microsoft.com/office/drawing/2014/main" id="{77D32950-B79D-B43B-EDEE-8E865AA4BB72}"/>
              </a:ext>
            </a:extLst>
          </p:cNvPr>
          <p:cNvSpPr>
            <a:spLocks noGrp="1"/>
          </p:cNvSpPr>
          <p:nvPr>
            <p:ph idx="1"/>
          </p:nvPr>
        </p:nvSpPr>
        <p:spPr>
          <a:xfrm>
            <a:off x="152400" y="1659467"/>
            <a:ext cx="8813800" cy="4798237"/>
          </a:xfrm>
        </p:spPr>
        <p:txBody>
          <a:bodyPr>
            <a:spAutoFit/>
          </a:bodyPr>
          <a:lstStyle/>
          <a:p>
            <a:r>
              <a:rPr lang="en-US" sz="2400" b="1" dirty="0"/>
              <a:t>Isaiah 9:6</a:t>
            </a:r>
            <a:r>
              <a:rPr lang="en-US" sz="2400" dirty="0"/>
              <a:t> For unto us a child is born, unto us a son is given: and the government shall be upon his shoulder: and his name shall be called Wonderful, Counsellor, The mighty God, The everlasting Father, The </a:t>
            </a:r>
            <a:r>
              <a:rPr lang="en-US" sz="2400" b="1" dirty="0"/>
              <a:t>Prince</a:t>
            </a:r>
            <a:r>
              <a:rPr lang="en-US" sz="2400" dirty="0"/>
              <a:t> </a:t>
            </a:r>
            <a:r>
              <a:rPr lang="en-US" sz="2400" b="1" dirty="0"/>
              <a:t>of</a:t>
            </a:r>
            <a:r>
              <a:rPr lang="en-US" sz="2400" dirty="0"/>
              <a:t> </a:t>
            </a:r>
            <a:r>
              <a:rPr lang="en-US" sz="2400" b="1" dirty="0"/>
              <a:t>Peace</a:t>
            </a:r>
            <a:endParaRPr lang="en-US" sz="2400" dirty="0"/>
          </a:p>
          <a:p>
            <a:r>
              <a:rPr lang="en-US" sz="2400" b="1" dirty="0"/>
              <a:t>7:19</a:t>
            </a:r>
            <a:r>
              <a:rPr lang="en-US" sz="2400" dirty="0"/>
              <a:t> Therefore the Lord himself shall give you a sign; Behold, a virgin shall conceive, and bear a son, and shall call his name </a:t>
            </a:r>
            <a:r>
              <a:rPr lang="en-US" sz="2400" b="1" dirty="0"/>
              <a:t>Immanuel</a:t>
            </a:r>
            <a:endParaRPr lang="en-US" sz="2400" dirty="0"/>
          </a:p>
          <a:p>
            <a:r>
              <a:rPr lang="en-US" sz="2400" b="1" dirty="0"/>
              <a:t>Matthew 1:23 </a:t>
            </a:r>
            <a:r>
              <a:rPr lang="en-US" sz="2400" dirty="0"/>
              <a:t>Behold, a virgin shall be with child, and shall bring forth a son, and they shall call his name </a:t>
            </a:r>
            <a:r>
              <a:rPr lang="en-US" sz="2400" b="1" dirty="0"/>
              <a:t>Emmanuel</a:t>
            </a:r>
            <a:r>
              <a:rPr lang="en-US" sz="2400" dirty="0"/>
              <a:t>, which being interpreted is, God with us.</a:t>
            </a:r>
          </a:p>
          <a:p>
            <a:r>
              <a:rPr lang="en-US" sz="2400" b="1" dirty="0"/>
              <a:t>1 Corinthians 15:24 </a:t>
            </a:r>
            <a:r>
              <a:rPr lang="en-US" sz="2400" dirty="0"/>
              <a:t>Then </a:t>
            </a:r>
            <a:r>
              <a:rPr lang="en-US" sz="2400" i="1" dirty="0"/>
              <a:t>comes</a:t>
            </a:r>
            <a:r>
              <a:rPr lang="en-US" sz="2400" dirty="0"/>
              <a:t> the end, when He delivers the kingdom to God the Father, when He puts an end to </a:t>
            </a:r>
            <a:r>
              <a:rPr lang="en-US" sz="2400" b="1" dirty="0"/>
              <a:t>all</a:t>
            </a:r>
            <a:r>
              <a:rPr lang="en-US" sz="2400" dirty="0"/>
              <a:t> rule and </a:t>
            </a:r>
            <a:r>
              <a:rPr lang="en-US" sz="2400" b="1" dirty="0"/>
              <a:t>all</a:t>
            </a:r>
            <a:r>
              <a:rPr lang="en-US" sz="2400" dirty="0"/>
              <a:t> authority and </a:t>
            </a:r>
            <a:r>
              <a:rPr lang="en-US" sz="2400" b="1" dirty="0"/>
              <a:t>power</a:t>
            </a:r>
            <a:endParaRPr lang="en-US" sz="2400" dirty="0"/>
          </a:p>
        </p:txBody>
      </p:sp>
    </p:spTree>
    <p:extLst>
      <p:ext uri="{BB962C8B-B14F-4D97-AF65-F5344CB8AC3E}">
        <p14:creationId xmlns:p14="http://schemas.microsoft.com/office/powerpoint/2010/main" val="21747642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6FCC65-F9FC-0248-D557-4D24C8A634D9}"/>
              </a:ext>
            </a:extLst>
          </p:cNvPr>
          <p:cNvSpPr>
            <a:spLocks noGrp="1"/>
          </p:cNvSpPr>
          <p:nvPr>
            <p:ph type="title"/>
          </p:nvPr>
        </p:nvSpPr>
        <p:spPr>
          <a:xfrm>
            <a:off x="114300" y="171137"/>
            <a:ext cx="8877300" cy="1588127"/>
          </a:xfrm>
        </p:spPr>
        <p:txBody>
          <a:bodyPr>
            <a:spAutoFit/>
          </a:bodyPr>
          <a:lstStyle/>
          <a:p>
            <a:pPr algn="ctr"/>
            <a:r>
              <a:rPr lang="en-US" sz="3600" b="1" kern="100" dirty="0">
                <a:latin typeface="Algerian" panose="04020705040A02060702" pitchFamily="82" charset="0"/>
                <a:ea typeface="Aptos" panose="020B0004020202020204" pitchFamily="34" charset="0"/>
                <a:cs typeface="Times New Roman" panose="02020603050405020304" pitchFamily="18" charset="0"/>
              </a:rPr>
              <a:t>ENTRANCE Into THE CHURCH and SALVATION IS BY Invitation THROUGH THE GOSPEL</a:t>
            </a:r>
            <a:endParaRPr lang="en-US" sz="3600" dirty="0">
              <a:latin typeface="Algerian" panose="04020705040A02060702" pitchFamily="82" charset="0"/>
            </a:endParaRPr>
          </a:p>
        </p:txBody>
      </p:sp>
      <p:sp>
        <p:nvSpPr>
          <p:cNvPr id="3" name="Content Placeholder 2">
            <a:extLst>
              <a:ext uri="{FF2B5EF4-FFF2-40B4-BE49-F238E27FC236}">
                <a16:creationId xmlns:a16="http://schemas.microsoft.com/office/drawing/2014/main" id="{37B893DB-33BE-6B5D-E391-761E173288D1}"/>
              </a:ext>
            </a:extLst>
          </p:cNvPr>
          <p:cNvSpPr>
            <a:spLocks noGrp="1"/>
          </p:cNvSpPr>
          <p:nvPr>
            <p:ph idx="1"/>
          </p:nvPr>
        </p:nvSpPr>
        <p:spPr>
          <a:xfrm>
            <a:off x="270933" y="1794933"/>
            <a:ext cx="8568267" cy="4639733"/>
          </a:xfrm>
        </p:spPr>
        <p:txBody>
          <a:bodyPr>
            <a:spAutoFit/>
          </a:bodyPr>
          <a:lstStyle/>
          <a:p>
            <a:pPr marL="0" indent="0">
              <a:buNone/>
            </a:pPr>
            <a:r>
              <a:rPr lang="en-US" sz="3600" b="1" dirty="0">
                <a:latin typeface="Calibri" panose="020F0502020204030204" pitchFamily="34" charset="0"/>
                <a:cs typeface="Calibri" panose="020F0502020204030204" pitchFamily="34" charset="0"/>
              </a:rPr>
              <a:t>Ephesians 5:32</a:t>
            </a:r>
            <a:r>
              <a:rPr lang="en-US" sz="3600" dirty="0">
                <a:latin typeface="Calibri" panose="020F0502020204030204" pitchFamily="34" charset="0"/>
                <a:cs typeface="Calibri" panose="020F0502020204030204" pitchFamily="34" charset="0"/>
              </a:rPr>
              <a:t> “</a:t>
            </a:r>
            <a:r>
              <a:rPr lang="en-US" sz="3600" b="1" u="sng" dirty="0">
                <a:latin typeface="Calibri" panose="020F0502020204030204" pitchFamily="34" charset="0"/>
                <a:cs typeface="Calibri" panose="020F0502020204030204" pitchFamily="34" charset="0"/>
              </a:rPr>
              <a:t>This is a great mystery</a:t>
            </a:r>
            <a:r>
              <a:rPr lang="en-US" sz="3600" dirty="0">
                <a:latin typeface="Calibri" panose="020F0502020204030204" pitchFamily="34" charset="0"/>
                <a:cs typeface="Calibri" panose="020F0502020204030204" pitchFamily="34" charset="0"/>
              </a:rPr>
              <a:t>, but I speak concerning </a:t>
            </a:r>
            <a:r>
              <a:rPr lang="en-US" sz="3600" b="1" dirty="0">
                <a:latin typeface="Calibri" panose="020F0502020204030204" pitchFamily="34" charset="0"/>
                <a:cs typeface="Calibri" panose="020F0502020204030204" pitchFamily="34" charset="0"/>
              </a:rPr>
              <a:t>Christ</a:t>
            </a:r>
            <a:r>
              <a:rPr lang="en-US" sz="3600" dirty="0">
                <a:latin typeface="Calibri" panose="020F0502020204030204" pitchFamily="34" charset="0"/>
                <a:cs typeface="Calibri" panose="020F0502020204030204" pitchFamily="34" charset="0"/>
              </a:rPr>
              <a:t> and </a:t>
            </a:r>
            <a:r>
              <a:rPr lang="en-US" sz="3600" b="1" dirty="0">
                <a:latin typeface="Calibri" panose="020F0502020204030204" pitchFamily="34" charset="0"/>
                <a:cs typeface="Calibri" panose="020F0502020204030204" pitchFamily="34" charset="0"/>
              </a:rPr>
              <a:t>the</a:t>
            </a:r>
            <a:r>
              <a:rPr lang="en-US" sz="3600" dirty="0">
                <a:latin typeface="Calibri" panose="020F0502020204030204" pitchFamily="34" charset="0"/>
                <a:cs typeface="Calibri" panose="020F0502020204030204" pitchFamily="34" charset="0"/>
              </a:rPr>
              <a:t> </a:t>
            </a:r>
            <a:r>
              <a:rPr lang="en-US" sz="3600" b="1" dirty="0">
                <a:latin typeface="Calibri" panose="020F0502020204030204" pitchFamily="34" charset="0"/>
                <a:cs typeface="Calibri" panose="020F0502020204030204" pitchFamily="34" charset="0"/>
              </a:rPr>
              <a:t>Church</a:t>
            </a:r>
            <a:r>
              <a:rPr lang="en-US" sz="3600" dirty="0">
                <a:latin typeface="Calibri" panose="020F0502020204030204" pitchFamily="34" charset="0"/>
                <a:cs typeface="Calibri" panose="020F0502020204030204" pitchFamily="34" charset="0"/>
              </a:rPr>
              <a:t>.” </a:t>
            </a:r>
            <a:r>
              <a:rPr lang="en-US" sz="3600" kern="100" dirty="0">
                <a:latin typeface="Calibri" panose="020F0502020204030204" pitchFamily="34" charset="0"/>
                <a:ea typeface="Aptos" panose="020B0004020202020204" pitchFamily="34" charset="0"/>
                <a:cs typeface="Calibri" panose="020F0502020204030204" pitchFamily="34" charset="0"/>
              </a:rPr>
              <a:t>Mary’s virgin birth (Jesus), he the sacrificial Lamb of God. Crucified, rose the 3rd day from death. Walked on Earth 40 days. His resurrection constituted victory over death and sin. God made available the hope of eternal life to all who obey his plan. Jesus ascended to heaven.</a:t>
            </a:r>
            <a:endParaRPr lang="en-US" sz="36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3054779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8435287-0C6D-9827-3F1D-D59F5BFCC0DA}"/>
            </a:ext>
          </a:extLst>
        </p:cNvPr>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D4EE6E7-C382-B38B-980F-147CF2A8BEE5}"/>
              </a:ext>
            </a:extLst>
          </p:cNvPr>
          <p:cNvSpPr>
            <a:spLocks noGrp="1"/>
          </p:cNvSpPr>
          <p:nvPr>
            <p:ph idx="1"/>
          </p:nvPr>
        </p:nvSpPr>
        <p:spPr>
          <a:xfrm>
            <a:off x="338667" y="321733"/>
            <a:ext cx="8415866" cy="6214009"/>
          </a:xfrm>
        </p:spPr>
        <p:txBody>
          <a:bodyPr>
            <a:spAutoFit/>
          </a:bodyPr>
          <a:lstStyle/>
          <a:p>
            <a:pPr marL="0" indent="0">
              <a:buNone/>
            </a:pPr>
            <a:r>
              <a:rPr lang="en-US" sz="3400" kern="100" dirty="0">
                <a:latin typeface="Calibri" panose="020F0502020204030204" pitchFamily="34" charset="0"/>
                <a:ea typeface="Aptos" panose="020B0004020202020204" pitchFamily="34" charset="0"/>
                <a:cs typeface="Calibri" panose="020F0502020204030204" pitchFamily="34" charset="0"/>
              </a:rPr>
              <a:t>Acts 2:41-47 the CHURCH begins. Understand these essential facts, to </a:t>
            </a:r>
            <a:r>
              <a:rPr lang="en-US" sz="3400" b="1" kern="100" dirty="0">
                <a:latin typeface="Calibri" panose="020F0502020204030204" pitchFamily="34" charset="0"/>
                <a:ea typeface="Aptos" panose="020B0004020202020204" pitchFamily="34" charset="0"/>
                <a:cs typeface="Calibri" panose="020F0502020204030204" pitchFamily="34" charset="0"/>
              </a:rPr>
              <a:t>(</a:t>
            </a:r>
            <a:r>
              <a:rPr lang="en-US" sz="3400" b="1" kern="100" dirty="0">
                <a:solidFill>
                  <a:srgbClr val="C00000"/>
                </a:solidFill>
                <a:latin typeface="Calibri" panose="020F0502020204030204" pitchFamily="34" charset="0"/>
                <a:ea typeface="Aptos" panose="020B0004020202020204" pitchFamily="34" charset="0"/>
                <a:cs typeface="Calibri" panose="020F0502020204030204" pitchFamily="34" charset="0"/>
              </a:rPr>
              <a:t>HEAR</a:t>
            </a:r>
            <a:r>
              <a:rPr lang="en-US" sz="3400" b="1" kern="100" dirty="0">
                <a:latin typeface="Calibri" panose="020F0502020204030204" pitchFamily="34" charset="0"/>
                <a:ea typeface="Aptos" panose="020B0004020202020204" pitchFamily="34" charset="0"/>
                <a:cs typeface="Calibri" panose="020F0502020204030204" pitchFamily="34" charset="0"/>
              </a:rPr>
              <a:t>) </a:t>
            </a:r>
            <a:r>
              <a:rPr lang="en-US" sz="3400" kern="100" dirty="0">
                <a:latin typeface="Calibri" panose="020F0502020204030204" pitchFamily="34" charset="0"/>
                <a:ea typeface="Aptos" panose="020B0004020202020204" pitchFamily="34" charset="0"/>
                <a:cs typeface="Calibri" panose="020F0502020204030204" pitchFamily="34" charset="0"/>
              </a:rPr>
              <a:t>the gospel </a:t>
            </a:r>
            <a:r>
              <a:rPr lang="en-US" sz="3400" b="1" kern="100" dirty="0">
                <a:latin typeface="Calibri" panose="020F0502020204030204" pitchFamily="34" charset="0"/>
                <a:ea typeface="Aptos" panose="020B0004020202020204" pitchFamily="34" charset="0"/>
                <a:cs typeface="Calibri" panose="020F0502020204030204" pitchFamily="34" charset="0"/>
              </a:rPr>
              <a:t>(</a:t>
            </a:r>
            <a:r>
              <a:rPr lang="en-US" sz="3400" b="1" kern="100" dirty="0">
                <a:solidFill>
                  <a:srgbClr val="C00000"/>
                </a:solidFill>
                <a:latin typeface="Calibri" panose="020F0502020204030204" pitchFamily="34" charset="0"/>
                <a:ea typeface="Aptos" panose="020B0004020202020204" pitchFamily="34" charset="0"/>
                <a:cs typeface="Calibri" panose="020F0502020204030204" pitchFamily="34" charset="0"/>
              </a:rPr>
              <a:t>BELIEVE</a:t>
            </a:r>
            <a:r>
              <a:rPr lang="en-US" sz="3400" b="1" kern="100" dirty="0">
                <a:latin typeface="Calibri" panose="020F0502020204030204" pitchFamily="34" charset="0"/>
                <a:ea typeface="Aptos" panose="020B0004020202020204" pitchFamily="34" charset="0"/>
                <a:cs typeface="Calibri" panose="020F0502020204030204" pitchFamily="34" charset="0"/>
              </a:rPr>
              <a:t>), </a:t>
            </a:r>
            <a:r>
              <a:rPr lang="en-US" sz="3400" kern="100" dirty="0">
                <a:latin typeface="Calibri" panose="020F0502020204030204" pitchFamily="34" charset="0"/>
                <a:ea typeface="Aptos" panose="020B0004020202020204" pitchFamily="34" charset="0"/>
                <a:cs typeface="Calibri" panose="020F0502020204030204" pitchFamily="34" charset="0"/>
              </a:rPr>
              <a:t>we must </a:t>
            </a:r>
            <a:r>
              <a:rPr lang="en-US" sz="3400" b="1" kern="100" dirty="0">
                <a:latin typeface="Calibri" panose="020F0502020204030204" pitchFamily="34" charset="0"/>
                <a:ea typeface="Aptos" panose="020B0004020202020204" pitchFamily="34" charset="0"/>
                <a:cs typeface="Calibri" panose="020F0502020204030204" pitchFamily="34" charset="0"/>
              </a:rPr>
              <a:t>(</a:t>
            </a:r>
            <a:r>
              <a:rPr lang="en-US" sz="3400" b="1" kern="100" dirty="0">
                <a:solidFill>
                  <a:srgbClr val="C00000"/>
                </a:solidFill>
                <a:latin typeface="Calibri" panose="020F0502020204030204" pitchFamily="34" charset="0"/>
                <a:ea typeface="Aptos" panose="020B0004020202020204" pitchFamily="34" charset="0"/>
                <a:cs typeface="Calibri" panose="020F0502020204030204" pitchFamily="34" charset="0"/>
              </a:rPr>
              <a:t>CONFESS</a:t>
            </a:r>
            <a:r>
              <a:rPr lang="en-US" sz="3400" b="1" kern="100" dirty="0">
                <a:latin typeface="Calibri" panose="020F0502020204030204" pitchFamily="34" charset="0"/>
                <a:ea typeface="Aptos" panose="020B0004020202020204" pitchFamily="34" charset="0"/>
                <a:cs typeface="Calibri" panose="020F0502020204030204" pitchFamily="34" charset="0"/>
              </a:rPr>
              <a:t>) </a:t>
            </a:r>
            <a:r>
              <a:rPr lang="en-US" sz="3400" kern="100" dirty="0">
                <a:latin typeface="Calibri" panose="020F0502020204030204" pitchFamily="34" charset="0"/>
                <a:ea typeface="Aptos" panose="020B0004020202020204" pitchFamily="34" charset="0"/>
                <a:cs typeface="Calibri" panose="020F0502020204030204" pitchFamily="34" charset="0"/>
              </a:rPr>
              <a:t>Jesus is the Son of God </a:t>
            </a:r>
            <a:r>
              <a:rPr lang="en-US" sz="3400" b="1" kern="100" dirty="0">
                <a:latin typeface="Calibri" panose="020F0502020204030204" pitchFamily="34" charset="0"/>
                <a:ea typeface="Aptos" panose="020B0004020202020204" pitchFamily="34" charset="0"/>
                <a:cs typeface="Calibri" panose="020F0502020204030204" pitchFamily="34" charset="0"/>
              </a:rPr>
              <a:t>(</a:t>
            </a:r>
            <a:r>
              <a:rPr lang="en-US" sz="3400" b="1" kern="100" dirty="0">
                <a:solidFill>
                  <a:srgbClr val="C00000"/>
                </a:solidFill>
                <a:latin typeface="Calibri" panose="020F0502020204030204" pitchFamily="34" charset="0"/>
                <a:ea typeface="Aptos" panose="020B0004020202020204" pitchFamily="34" charset="0"/>
                <a:cs typeface="Calibri" panose="020F0502020204030204" pitchFamily="34" charset="0"/>
              </a:rPr>
              <a:t>REPENT and</a:t>
            </a:r>
            <a:r>
              <a:rPr lang="en-US" sz="3400" b="1" kern="100" dirty="0">
                <a:latin typeface="Calibri" panose="020F0502020204030204" pitchFamily="34" charset="0"/>
                <a:ea typeface="Aptos" panose="020B0004020202020204" pitchFamily="34" charset="0"/>
                <a:cs typeface="Calibri" panose="020F0502020204030204" pitchFamily="34" charset="0"/>
              </a:rPr>
              <a:t> </a:t>
            </a:r>
            <a:r>
              <a:rPr lang="en-US" sz="3400" b="1" kern="100" dirty="0">
                <a:solidFill>
                  <a:srgbClr val="C00000"/>
                </a:solidFill>
                <a:latin typeface="Calibri" panose="020F0502020204030204" pitchFamily="34" charset="0"/>
                <a:ea typeface="Aptos" panose="020B0004020202020204" pitchFamily="34" charset="0"/>
                <a:cs typeface="Calibri" panose="020F0502020204030204" pitchFamily="34" charset="0"/>
              </a:rPr>
              <a:t>BE BAPTIZED</a:t>
            </a:r>
            <a:r>
              <a:rPr lang="en-US" sz="3400" b="1" kern="100" dirty="0">
                <a:latin typeface="Calibri" panose="020F0502020204030204" pitchFamily="34" charset="0"/>
                <a:ea typeface="Aptos" panose="020B0004020202020204" pitchFamily="34" charset="0"/>
                <a:cs typeface="Calibri" panose="020F0502020204030204" pitchFamily="34" charset="0"/>
              </a:rPr>
              <a:t>)</a:t>
            </a:r>
            <a:r>
              <a:rPr lang="en-US" sz="3400" kern="100" dirty="0">
                <a:latin typeface="Calibri" panose="020F0502020204030204" pitchFamily="34" charset="0"/>
                <a:ea typeface="Aptos" panose="020B0004020202020204" pitchFamily="34" charset="0"/>
                <a:cs typeface="Calibri" panose="020F0502020204030204" pitchFamily="34" charset="0"/>
              </a:rPr>
              <a:t> for our sins to be washed away and continue being faithful. God’s Scheme of Redemption for man. </a:t>
            </a:r>
            <a:r>
              <a:rPr lang="en-US" sz="3400" dirty="0">
                <a:latin typeface="Calibri" panose="020F0502020204030204" pitchFamily="34" charset="0"/>
                <a:ea typeface="Aptos" panose="020B0004020202020204" pitchFamily="34" charset="0"/>
                <a:cs typeface="Calibri" panose="020F0502020204030204" pitchFamily="34" charset="0"/>
              </a:rPr>
              <a:t>Yes, God has done his part. All that remains is for of us to be Ambassadors, that we may meet our Lord in the air and forever be with him. If you have not obeyed the gospel, we invite you now to be SAVED. In the book of Acts are more then 8 saving accounts, follow God his promises for Redemption today. </a:t>
            </a:r>
            <a:endParaRPr lang="en-US" sz="3400" b="1"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91790501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700635-9328-9E0C-4C2D-E0BCEBC3ADEA}"/>
              </a:ext>
            </a:extLst>
          </p:cNvPr>
          <p:cNvSpPr>
            <a:spLocks noGrp="1"/>
          </p:cNvSpPr>
          <p:nvPr>
            <p:ph type="ctrTitle"/>
          </p:nvPr>
        </p:nvSpPr>
        <p:spPr>
          <a:xfrm>
            <a:off x="442602" y="740916"/>
            <a:ext cx="8302005" cy="5078313"/>
          </a:xfrm>
        </p:spPr>
        <p:txBody>
          <a:bodyPr wrap="square">
            <a:spAutoFit/>
          </a:bodyPr>
          <a:lstStyle/>
          <a:p>
            <a:r>
              <a:rPr lang="en-US" sz="7200" b="1" dirty="0">
                <a:latin typeface="Algerian" panose="04020705040A02060702" pitchFamily="82" charset="0"/>
              </a:rPr>
              <a:t>The word, Immanuel, Emmanuel, Jesus, the Christ, the Church</a:t>
            </a:r>
          </a:p>
        </p:txBody>
      </p:sp>
    </p:spTree>
    <p:extLst>
      <p:ext uri="{BB962C8B-B14F-4D97-AF65-F5344CB8AC3E}">
        <p14:creationId xmlns:p14="http://schemas.microsoft.com/office/powerpoint/2010/main" val="3045485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1DF77D-6ABF-0F49-8F25-2DF70BAE6A48}"/>
              </a:ext>
            </a:extLst>
          </p:cNvPr>
          <p:cNvSpPr>
            <a:spLocks noGrp="1"/>
          </p:cNvSpPr>
          <p:nvPr>
            <p:ph type="title"/>
          </p:nvPr>
        </p:nvSpPr>
        <p:spPr>
          <a:xfrm>
            <a:off x="254001" y="254001"/>
            <a:ext cx="8635998" cy="1517652"/>
          </a:xfrm>
        </p:spPr>
        <p:txBody>
          <a:bodyPr>
            <a:normAutofit/>
          </a:bodyPr>
          <a:lstStyle/>
          <a:p>
            <a:pPr algn="ctr"/>
            <a:r>
              <a:rPr lang="en-US" sz="4050" b="1" dirty="0">
                <a:latin typeface="Algerian" panose="04020705040A02060702" pitchFamily="82" charset="0"/>
              </a:rPr>
              <a:t>Was Jesus in the old testament?</a:t>
            </a:r>
          </a:p>
        </p:txBody>
      </p:sp>
      <p:sp>
        <p:nvSpPr>
          <p:cNvPr id="3" name="Content Placeholder 2">
            <a:extLst>
              <a:ext uri="{FF2B5EF4-FFF2-40B4-BE49-F238E27FC236}">
                <a16:creationId xmlns:a16="http://schemas.microsoft.com/office/drawing/2014/main" id="{123BC362-14B8-756F-B07D-18B4312AC3FA}"/>
              </a:ext>
            </a:extLst>
          </p:cNvPr>
          <p:cNvSpPr>
            <a:spLocks noGrp="1"/>
          </p:cNvSpPr>
          <p:nvPr>
            <p:ph idx="1"/>
          </p:nvPr>
        </p:nvSpPr>
        <p:spPr>
          <a:xfrm>
            <a:off x="152400" y="1574800"/>
            <a:ext cx="8737600" cy="4893733"/>
          </a:xfrm>
        </p:spPr>
        <p:txBody>
          <a:bodyPr>
            <a:spAutoFit/>
          </a:bodyPr>
          <a:lstStyle/>
          <a:p>
            <a:pPr marL="0" indent="0">
              <a:buNone/>
            </a:pPr>
            <a:r>
              <a:rPr lang="en-US" sz="2500" dirty="0">
                <a:latin typeface="Calibri" panose="020F0502020204030204" pitchFamily="34" charset="0"/>
                <a:cs typeface="Calibri" panose="020F0502020204030204" pitchFamily="34" charset="0"/>
              </a:rPr>
              <a:t>Jesus was not born in the OLD TESTAMENT</a:t>
            </a:r>
          </a:p>
          <a:p>
            <a:pPr marL="0" indent="0">
              <a:buNone/>
            </a:pPr>
            <a:r>
              <a:rPr lang="en-US" sz="2500" dirty="0">
                <a:latin typeface="Calibri" panose="020F0502020204030204" pitchFamily="34" charset="0"/>
                <a:cs typeface="Calibri" panose="020F0502020204030204" pitchFamily="34" charset="0"/>
              </a:rPr>
              <a:t>EMMANUEL (God is with us on Earth in the New Testament).</a:t>
            </a:r>
          </a:p>
          <a:p>
            <a:pPr marL="0" indent="0">
              <a:buNone/>
            </a:pPr>
            <a:r>
              <a:rPr lang="en-US" sz="2500" dirty="0">
                <a:latin typeface="Calibri" panose="020F0502020204030204" pitchFamily="34" charset="0"/>
                <a:cs typeface="Calibri" panose="020F0502020204030204" pitchFamily="34" charset="0"/>
              </a:rPr>
              <a:t>GOD, THE WORD, JESUS, and THE HOLY SPIRIT are one.</a:t>
            </a:r>
          </a:p>
          <a:p>
            <a:pPr marL="0" indent="0">
              <a:buNone/>
            </a:pPr>
            <a:r>
              <a:rPr lang="en-US" sz="2500" dirty="0">
                <a:latin typeface="Calibri" panose="020F0502020204030204" pitchFamily="34" charset="0"/>
                <a:cs typeface="Calibri" panose="020F0502020204030204" pitchFamily="34" charset="0"/>
              </a:rPr>
              <a:t>His Divine Nature, The Godhead, Three in One, The Nature of God.</a:t>
            </a:r>
          </a:p>
          <a:p>
            <a:pPr marL="0" indent="0">
              <a:buNone/>
            </a:pPr>
            <a:r>
              <a:rPr lang="en-US" sz="2500" dirty="0">
                <a:latin typeface="Calibri" panose="020F0502020204030204" pitchFamily="34" charset="0"/>
                <a:cs typeface="Calibri" panose="020F0502020204030204" pitchFamily="34" charset="0"/>
              </a:rPr>
              <a:t>We must read The Word of God in its proper context and contents. </a:t>
            </a:r>
          </a:p>
          <a:p>
            <a:pPr marL="0" indent="0">
              <a:buNone/>
            </a:pPr>
            <a:r>
              <a:rPr lang="en-US" sz="2500" dirty="0">
                <a:latin typeface="Calibri" panose="020F0502020204030204" pitchFamily="34" charset="0"/>
                <a:cs typeface="Calibri" panose="020F0502020204030204" pitchFamily="34" charset="0"/>
              </a:rPr>
              <a:t>Men get so caught up in money, power, self gratification, worldliness, his traditions, recreation, not obeying commandments written, using other Gospels, music and so many things that cause men to be ignorant to the ONE and ONLY GOSPEL. To Hear, Believe, Repent, Confess, and Be Baptized and to continue to LIVE FAITHFULLY.</a:t>
            </a:r>
          </a:p>
        </p:txBody>
      </p:sp>
    </p:spTree>
    <p:extLst>
      <p:ext uri="{BB962C8B-B14F-4D97-AF65-F5344CB8AC3E}">
        <p14:creationId xmlns:p14="http://schemas.microsoft.com/office/powerpoint/2010/main" val="7854320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5182D9-51AE-8AA2-1F41-6F7A60B0C3F9}"/>
              </a:ext>
            </a:extLst>
          </p:cNvPr>
          <p:cNvSpPr>
            <a:spLocks noGrp="1"/>
          </p:cNvSpPr>
          <p:nvPr>
            <p:ph type="title"/>
          </p:nvPr>
        </p:nvSpPr>
        <p:spPr>
          <a:xfrm>
            <a:off x="628650" y="660400"/>
            <a:ext cx="7886700" cy="1327151"/>
          </a:xfrm>
        </p:spPr>
        <p:txBody>
          <a:bodyPr>
            <a:normAutofit/>
          </a:bodyPr>
          <a:lstStyle/>
          <a:p>
            <a:pPr algn="ctr"/>
            <a:r>
              <a:rPr lang="en-US" sz="5400" b="1" dirty="0">
                <a:latin typeface="Algerian" panose="04020705040A02060702" pitchFamily="82" charset="0"/>
              </a:rPr>
              <a:t>The Eternal Word</a:t>
            </a:r>
            <a:br>
              <a:rPr lang="en-US" dirty="0">
                <a:latin typeface="Algerian" panose="04020705040A02060702" pitchFamily="82" charset="0"/>
              </a:rPr>
            </a:br>
            <a:r>
              <a:rPr lang="en-US" sz="3000" dirty="0">
                <a:latin typeface="Algerian" panose="04020705040A02060702" pitchFamily="82" charset="0"/>
              </a:rPr>
              <a:t>(</a:t>
            </a:r>
            <a:r>
              <a:rPr lang="en-US" sz="3000" i="1" u="sng" dirty="0">
                <a:latin typeface="Algerian" panose="04020705040A02060702" pitchFamily="82" charset="0"/>
              </a:rPr>
              <a:t>Genesis 1:1–2:3</a:t>
            </a:r>
            <a:r>
              <a:rPr lang="en-US" sz="3000" dirty="0">
                <a:latin typeface="Algerian" panose="04020705040A02060702" pitchFamily="82" charset="0"/>
              </a:rPr>
              <a:t> )</a:t>
            </a:r>
          </a:p>
        </p:txBody>
      </p:sp>
      <p:sp>
        <p:nvSpPr>
          <p:cNvPr id="3" name="Content Placeholder 2">
            <a:extLst>
              <a:ext uri="{FF2B5EF4-FFF2-40B4-BE49-F238E27FC236}">
                <a16:creationId xmlns:a16="http://schemas.microsoft.com/office/drawing/2014/main" id="{A39CF389-CBC3-EBC1-ED59-765F3F6A2A95}"/>
              </a:ext>
            </a:extLst>
          </p:cNvPr>
          <p:cNvSpPr>
            <a:spLocks noGrp="1"/>
          </p:cNvSpPr>
          <p:nvPr>
            <p:ph idx="1"/>
          </p:nvPr>
        </p:nvSpPr>
        <p:spPr>
          <a:xfrm>
            <a:off x="139700" y="1987551"/>
            <a:ext cx="8801100" cy="4150880"/>
          </a:xfrm>
        </p:spPr>
        <p:txBody>
          <a:bodyPr>
            <a:spAutoFit/>
          </a:bodyPr>
          <a:lstStyle/>
          <a:p>
            <a:pPr marL="0" indent="0">
              <a:buNone/>
            </a:pPr>
            <a:r>
              <a:rPr lang="en-US" sz="3200" b="1" dirty="0">
                <a:latin typeface="Calibri" panose="020F0502020204030204" pitchFamily="34" charset="0"/>
                <a:cs typeface="Calibri" panose="020F0502020204030204" pitchFamily="34" charset="0"/>
              </a:rPr>
              <a:t>John 1:1 </a:t>
            </a:r>
            <a:r>
              <a:rPr lang="en-US" sz="3200" dirty="0">
                <a:latin typeface="Calibri" panose="020F0502020204030204" pitchFamily="34" charset="0"/>
                <a:cs typeface="Calibri" panose="020F0502020204030204" pitchFamily="34" charset="0"/>
              </a:rPr>
              <a:t>In the beginning was the Word, and the Word was with God, and the Word was God.</a:t>
            </a:r>
          </a:p>
          <a:p>
            <a:pPr marL="0" indent="0">
              <a:buNone/>
            </a:pPr>
            <a:r>
              <a:rPr lang="en-US" sz="3200" b="1" dirty="0">
                <a:latin typeface="Calibri" panose="020F0502020204030204" pitchFamily="34" charset="0"/>
                <a:cs typeface="Calibri" panose="020F0502020204030204" pitchFamily="34" charset="0"/>
              </a:rPr>
              <a:t>:2 </a:t>
            </a:r>
            <a:r>
              <a:rPr lang="en-US" sz="3200" dirty="0">
                <a:latin typeface="Calibri" panose="020F0502020204030204" pitchFamily="34" charset="0"/>
                <a:cs typeface="Calibri" panose="020F0502020204030204" pitchFamily="34" charset="0"/>
              </a:rPr>
              <a:t>He was in the beginning with God</a:t>
            </a:r>
          </a:p>
          <a:p>
            <a:pPr marL="0" indent="0">
              <a:buNone/>
            </a:pPr>
            <a:r>
              <a:rPr lang="en-US" sz="3200" b="1" dirty="0">
                <a:latin typeface="Calibri" panose="020F0502020204030204" pitchFamily="34" charset="0"/>
                <a:cs typeface="Calibri" panose="020F0502020204030204" pitchFamily="34" charset="0"/>
              </a:rPr>
              <a:t>:3 </a:t>
            </a:r>
            <a:r>
              <a:rPr lang="en-US" sz="3200" dirty="0">
                <a:latin typeface="Calibri" panose="020F0502020204030204" pitchFamily="34" charset="0"/>
                <a:cs typeface="Calibri" panose="020F0502020204030204" pitchFamily="34" charset="0"/>
              </a:rPr>
              <a:t>All things were made through Him, and without Him nothing was made that was made.</a:t>
            </a:r>
          </a:p>
          <a:p>
            <a:pPr marL="0" indent="0">
              <a:buNone/>
            </a:pPr>
            <a:r>
              <a:rPr lang="en-US" sz="3200" b="1" dirty="0">
                <a:latin typeface="Calibri" panose="020F0502020204030204" pitchFamily="34" charset="0"/>
                <a:cs typeface="Calibri" panose="020F0502020204030204" pitchFamily="34" charset="0"/>
              </a:rPr>
              <a:t>:4 </a:t>
            </a:r>
            <a:r>
              <a:rPr lang="en-US" sz="3200" dirty="0">
                <a:latin typeface="Calibri" panose="020F0502020204030204" pitchFamily="34" charset="0"/>
                <a:cs typeface="Calibri" panose="020F0502020204030204" pitchFamily="34" charset="0"/>
              </a:rPr>
              <a:t>In Him was life, and the life was the light of men.</a:t>
            </a:r>
          </a:p>
          <a:p>
            <a:pPr marL="0" indent="0">
              <a:buNone/>
            </a:pPr>
            <a:r>
              <a:rPr lang="en-US" sz="3200" b="1" dirty="0">
                <a:latin typeface="Calibri" panose="020F0502020204030204" pitchFamily="34" charset="0"/>
                <a:cs typeface="Calibri" panose="020F0502020204030204" pitchFamily="34" charset="0"/>
              </a:rPr>
              <a:t>:5 </a:t>
            </a:r>
            <a:r>
              <a:rPr lang="en-US" sz="3200" dirty="0">
                <a:latin typeface="Calibri" panose="020F0502020204030204" pitchFamily="34" charset="0"/>
                <a:cs typeface="Calibri" panose="020F0502020204030204" pitchFamily="34" charset="0"/>
              </a:rPr>
              <a:t>And the light shines in the darkness, and the darkness did not comprehend it</a:t>
            </a:r>
          </a:p>
        </p:txBody>
      </p:sp>
    </p:spTree>
    <p:extLst>
      <p:ext uri="{BB962C8B-B14F-4D97-AF65-F5344CB8AC3E}">
        <p14:creationId xmlns:p14="http://schemas.microsoft.com/office/powerpoint/2010/main" val="19588631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EF98A9-B88A-0D13-7A61-77C35760FC24}"/>
              </a:ext>
            </a:extLst>
          </p:cNvPr>
          <p:cNvSpPr>
            <a:spLocks noGrp="1"/>
          </p:cNvSpPr>
          <p:nvPr>
            <p:ph type="title"/>
          </p:nvPr>
        </p:nvSpPr>
        <p:spPr>
          <a:xfrm>
            <a:off x="381000" y="681037"/>
            <a:ext cx="8343900" cy="1444231"/>
          </a:xfrm>
        </p:spPr>
        <p:txBody>
          <a:bodyPr>
            <a:noAutofit/>
          </a:bodyPr>
          <a:lstStyle/>
          <a:p>
            <a:pPr algn="ctr"/>
            <a:r>
              <a:rPr lang="en-US" sz="4950" b="1" dirty="0">
                <a:latin typeface="Algerian" panose="04020705040A02060702" pitchFamily="82" charset="0"/>
              </a:rPr>
              <a:t>The Word Becomes Flesh</a:t>
            </a:r>
            <a:endParaRPr lang="en-US" sz="4950" dirty="0">
              <a:latin typeface="Algerian" panose="04020705040A02060702" pitchFamily="82" charset="0"/>
            </a:endParaRPr>
          </a:p>
        </p:txBody>
      </p:sp>
      <p:sp>
        <p:nvSpPr>
          <p:cNvPr id="3" name="Content Placeholder 2">
            <a:extLst>
              <a:ext uri="{FF2B5EF4-FFF2-40B4-BE49-F238E27FC236}">
                <a16:creationId xmlns:a16="http://schemas.microsoft.com/office/drawing/2014/main" id="{AFDCC29F-0C69-7F89-7E3F-092699EFE3C1}"/>
              </a:ext>
            </a:extLst>
          </p:cNvPr>
          <p:cNvSpPr>
            <a:spLocks noGrp="1"/>
          </p:cNvSpPr>
          <p:nvPr>
            <p:ph idx="1"/>
          </p:nvPr>
        </p:nvSpPr>
        <p:spPr>
          <a:xfrm>
            <a:off x="628650" y="1998133"/>
            <a:ext cx="7886700" cy="4098558"/>
          </a:xfrm>
        </p:spPr>
        <p:txBody>
          <a:bodyPr>
            <a:spAutoFit/>
          </a:bodyPr>
          <a:lstStyle/>
          <a:p>
            <a:pPr marL="0" indent="0">
              <a:buNone/>
            </a:pPr>
            <a:r>
              <a:rPr lang="en-US" sz="4000" b="1" dirty="0">
                <a:latin typeface="Calibri" panose="020F0502020204030204" pitchFamily="34" charset="0"/>
                <a:cs typeface="Calibri" panose="020F0502020204030204" pitchFamily="34" charset="0"/>
              </a:rPr>
              <a:t>John 1:11</a:t>
            </a:r>
            <a:r>
              <a:rPr lang="en-US" sz="4000" dirty="0">
                <a:latin typeface="Calibri" panose="020F0502020204030204" pitchFamily="34" charset="0"/>
                <a:cs typeface="Calibri" panose="020F0502020204030204" pitchFamily="34" charset="0"/>
              </a:rPr>
              <a:t> He came to His own, and His own did not receive Him</a:t>
            </a:r>
          </a:p>
          <a:p>
            <a:pPr marL="0" indent="0">
              <a:buNone/>
            </a:pPr>
            <a:r>
              <a:rPr lang="en-US" sz="4000" b="1" dirty="0">
                <a:latin typeface="Calibri" panose="020F0502020204030204" pitchFamily="34" charset="0"/>
                <a:cs typeface="Calibri" panose="020F0502020204030204" pitchFamily="34" charset="0"/>
              </a:rPr>
              <a:t>:14 </a:t>
            </a:r>
            <a:r>
              <a:rPr lang="en-US" sz="4000" dirty="0">
                <a:latin typeface="Calibri" panose="020F0502020204030204" pitchFamily="34" charset="0"/>
                <a:cs typeface="Calibri" panose="020F0502020204030204" pitchFamily="34" charset="0"/>
              </a:rPr>
              <a:t>And the Word became flesh and dwelt among us, and we beheld His glory, the glory as of the only begotten of the Father, full of grace and truth.</a:t>
            </a:r>
          </a:p>
        </p:txBody>
      </p:sp>
    </p:spTree>
    <p:extLst>
      <p:ext uri="{BB962C8B-B14F-4D97-AF65-F5344CB8AC3E}">
        <p14:creationId xmlns:p14="http://schemas.microsoft.com/office/powerpoint/2010/main" val="41482935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AD0C38-A2BD-7F5B-942F-7E03D6401E2E}"/>
              </a:ext>
            </a:extLst>
          </p:cNvPr>
          <p:cNvSpPr>
            <a:spLocks noGrp="1"/>
          </p:cNvSpPr>
          <p:nvPr>
            <p:ph type="title"/>
          </p:nvPr>
        </p:nvSpPr>
        <p:spPr>
          <a:xfrm>
            <a:off x="203201" y="750494"/>
            <a:ext cx="8775700" cy="812530"/>
          </a:xfrm>
        </p:spPr>
        <p:txBody>
          <a:bodyPr>
            <a:spAutoFit/>
          </a:bodyPr>
          <a:lstStyle/>
          <a:p>
            <a:r>
              <a:rPr lang="en-US" sz="3400" dirty="0">
                <a:latin typeface="Algerian" panose="04020705040A02060702" pitchFamily="82" charset="0"/>
              </a:rPr>
              <a:t>“JESUS” occurs 983 TIMES IN 942 VERSES</a:t>
            </a:r>
            <a:r>
              <a:rPr lang="en-US" sz="1800" dirty="0">
                <a:latin typeface="Algerian" panose="04020705040A02060702" pitchFamily="82" charset="0"/>
              </a:rPr>
              <a:t> (MATTHEW 1:1– Revelation 22:21)</a:t>
            </a:r>
          </a:p>
        </p:txBody>
      </p:sp>
      <p:sp>
        <p:nvSpPr>
          <p:cNvPr id="3" name="Content Placeholder 2">
            <a:extLst>
              <a:ext uri="{FF2B5EF4-FFF2-40B4-BE49-F238E27FC236}">
                <a16:creationId xmlns:a16="http://schemas.microsoft.com/office/drawing/2014/main" id="{FB5CE4FD-9B6E-C82E-5DEE-EC65ADAEA500}"/>
              </a:ext>
            </a:extLst>
          </p:cNvPr>
          <p:cNvSpPr>
            <a:spLocks noGrp="1"/>
          </p:cNvSpPr>
          <p:nvPr>
            <p:ph idx="1"/>
          </p:nvPr>
        </p:nvSpPr>
        <p:spPr>
          <a:xfrm>
            <a:off x="203201" y="1924051"/>
            <a:ext cx="8674100" cy="4334007"/>
          </a:xfrm>
        </p:spPr>
        <p:txBody>
          <a:bodyPr>
            <a:spAutoFit/>
          </a:bodyPr>
          <a:lstStyle/>
          <a:p>
            <a:pPr marL="0" indent="0">
              <a:buNone/>
            </a:pPr>
            <a:r>
              <a:rPr lang="en-US" sz="2700" dirty="0">
                <a:latin typeface="Calibri" panose="020F0502020204030204" pitchFamily="34" charset="0"/>
                <a:cs typeface="Calibri" panose="020F0502020204030204" pitchFamily="34" charset="0"/>
              </a:rPr>
              <a:t>Most Christians consider </a:t>
            </a:r>
            <a:r>
              <a:rPr lang="en-US" sz="2700" b="1" dirty="0">
                <a:latin typeface="Calibri" panose="020F0502020204030204" pitchFamily="34" charset="0"/>
                <a:cs typeface="Calibri" panose="020F0502020204030204" pitchFamily="34" charset="0"/>
              </a:rPr>
              <a:t>Jesus</a:t>
            </a:r>
            <a:r>
              <a:rPr lang="en-US" sz="2700" dirty="0">
                <a:latin typeface="Calibri" panose="020F0502020204030204" pitchFamily="34" charset="0"/>
                <a:cs typeface="Calibri" panose="020F0502020204030204" pitchFamily="34" charset="0"/>
              </a:rPr>
              <a:t> to be the incarnation of God the Son and awaited messiah, or Christ, a descendant from the Davidic line that is prophesied in the Old Testament.</a:t>
            </a:r>
          </a:p>
          <a:p>
            <a:pPr marL="0" indent="0">
              <a:buNone/>
            </a:pPr>
            <a:r>
              <a:rPr lang="en-US" sz="2700" dirty="0">
                <a:latin typeface="Calibri" panose="020F0502020204030204" pitchFamily="34" charset="0"/>
                <a:cs typeface="Calibri" panose="020F0502020204030204" pitchFamily="34" charset="0"/>
              </a:rPr>
              <a:t>The name “Jesus” is primarily associated with the New Testament because it refers to the central figure of that testament, Jesus of Nazareth, who Christians believe to be the Son of God and the Messiah prophesied in the Old Testament. While the Old Testament does not explicitly use the name “Jesus,” it contains prophecies and foreshadowing of the Messiah, whose name in Hebrew is Yeshua, which is the root of the Greek (Jesus).</a:t>
            </a:r>
          </a:p>
        </p:txBody>
      </p:sp>
    </p:spTree>
    <p:extLst>
      <p:ext uri="{BB962C8B-B14F-4D97-AF65-F5344CB8AC3E}">
        <p14:creationId xmlns:p14="http://schemas.microsoft.com/office/powerpoint/2010/main" val="25424131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AE0789D-DA00-06C8-2573-A9873C3C0168}"/>
              </a:ext>
            </a:extLst>
          </p:cNvPr>
          <p:cNvSpPr>
            <a:spLocks noGrp="1"/>
          </p:cNvSpPr>
          <p:nvPr>
            <p:ph idx="1"/>
          </p:nvPr>
        </p:nvSpPr>
        <p:spPr>
          <a:xfrm>
            <a:off x="190500" y="440267"/>
            <a:ext cx="8775700" cy="6037550"/>
          </a:xfrm>
        </p:spPr>
        <p:txBody>
          <a:bodyPr>
            <a:spAutoFit/>
          </a:bodyPr>
          <a:lstStyle/>
          <a:p>
            <a:r>
              <a:rPr lang="en-US" dirty="0">
                <a:latin typeface="Calibri" panose="020F0502020204030204" pitchFamily="34" charset="0"/>
                <a:cs typeface="Calibri" panose="020F0502020204030204" pitchFamily="34" charset="0"/>
              </a:rPr>
              <a:t>The term “Jesus Christ“ is primarily found in the New Testament because “Christ” is a title, not a last name, meaning “Anointed One” or “Messiah.” The New Testament focuses on Jesus as the fulfillment of Old Testament prophecies about the Messiah. While the Old Testament speaks of the coming Messiah, it doesn't refer to him by the name “Jesus,” which is the name given to him in the New Testament. </a:t>
            </a:r>
          </a:p>
          <a:p>
            <a:r>
              <a:rPr lang="en-US" dirty="0">
                <a:latin typeface="Calibri" panose="020F0502020204030204" pitchFamily="34" charset="0"/>
                <a:cs typeface="Calibri" panose="020F0502020204030204" pitchFamily="34" charset="0"/>
              </a:rPr>
              <a:t>The name Jesus, as it is commonly known in English, is a translation of the Hebrew name Yeshua, which is a shortened form of Yehoshua (Joshua). In the context of his life in first-century Judea, he would have been known as Yeshua bar Yosef, meaning “Jesus, son of Joseph.” His name, in its various forms, carries the meaning of “Yahweh saves” or “Yahweh is salvation.”</a:t>
            </a:r>
          </a:p>
        </p:txBody>
      </p:sp>
    </p:spTree>
    <p:extLst>
      <p:ext uri="{BB962C8B-B14F-4D97-AF65-F5344CB8AC3E}">
        <p14:creationId xmlns:p14="http://schemas.microsoft.com/office/powerpoint/2010/main" val="281093736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E50CC8-AD2D-22A5-395C-33E31430CE14}"/>
              </a:ext>
            </a:extLst>
          </p:cNvPr>
          <p:cNvSpPr>
            <a:spLocks noGrp="1"/>
          </p:cNvSpPr>
          <p:nvPr>
            <p:ph type="title"/>
          </p:nvPr>
        </p:nvSpPr>
        <p:spPr>
          <a:xfrm>
            <a:off x="628650" y="638955"/>
            <a:ext cx="7886700" cy="777905"/>
          </a:xfrm>
        </p:spPr>
        <p:txBody>
          <a:bodyPr>
            <a:spAutoFit/>
          </a:bodyPr>
          <a:lstStyle/>
          <a:p>
            <a:pPr algn="ctr"/>
            <a:r>
              <a:rPr lang="en-US" sz="4950" dirty="0">
                <a:latin typeface="Algerian" panose="04020705040A02060702" pitchFamily="82" charset="0"/>
              </a:rPr>
              <a:t>JESUS’ EARTHLY FAMILY</a:t>
            </a:r>
          </a:p>
        </p:txBody>
      </p:sp>
      <p:sp>
        <p:nvSpPr>
          <p:cNvPr id="3" name="Content Placeholder 2">
            <a:extLst>
              <a:ext uri="{FF2B5EF4-FFF2-40B4-BE49-F238E27FC236}">
                <a16:creationId xmlns:a16="http://schemas.microsoft.com/office/drawing/2014/main" id="{7DB1ED9F-9A7C-3263-B8C4-62477B1C5F9D}"/>
              </a:ext>
            </a:extLst>
          </p:cNvPr>
          <p:cNvSpPr>
            <a:spLocks noGrp="1"/>
          </p:cNvSpPr>
          <p:nvPr>
            <p:ph idx="1"/>
          </p:nvPr>
        </p:nvSpPr>
        <p:spPr>
          <a:xfrm>
            <a:off x="215901" y="1490133"/>
            <a:ext cx="8737600" cy="4775200"/>
          </a:xfrm>
        </p:spPr>
        <p:txBody>
          <a:bodyPr>
            <a:spAutoFit/>
          </a:bodyPr>
          <a:lstStyle/>
          <a:p>
            <a:r>
              <a:rPr lang="en-US" sz="3000" dirty="0">
                <a:latin typeface="Calibri" panose="020F0502020204030204" pitchFamily="34" charset="0"/>
                <a:cs typeface="Calibri" panose="020F0502020204030204" pitchFamily="34" charset="0"/>
              </a:rPr>
              <a:t>A typical Jew in Jesus's time had only one name, sometimes followed by a patronymic phrase of the form “son of [father's name]”, or the person's hometown. Thus, in the New Testament, Jesus is commonly referred to as “Jesus of Nazareth.” Jesus's neighbors in Nazareth referred to him as “the carpenter, the son of Mary and brother of James and Joses and Judas and Simon”, “the carpenter's son”, or “Joseph's son”; in the Gospel of John, the disciple Philip refers to him as “Jesus, son of Joseph from Nazareth.”</a:t>
            </a:r>
          </a:p>
        </p:txBody>
      </p:sp>
    </p:spTree>
    <p:extLst>
      <p:ext uri="{BB962C8B-B14F-4D97-AF65-F5344CB8AC3E}">
        <p14:creationId xmlns:p14="http://schemas.microsoft.com/office/powerpoint/2010/main" val="35980765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FF48F1A-7993-DD83-00EB-027D86D250E1}"/>
              </a:ext>
            </a:extLst>
          </p:cNvPr>
          <p:cNvSpPr>
            <a:spLocks noGrp="1"/>
          </p:cNvSpPr>
          <p:nvPr>
            <p:ph idx="1"/>
          </p:nvPr>
        </p:nvSpPr>
        <p:spPr>
          <a:xfrm>
            <a:off x="169333" y="270933"/>
            <a:ext cx="8822267" cy="6214534"/>
          </a:xfrm>
        </p:spPr>
        <p:txBody>
          <a:bodyPr>
            <a:spAutoFit/>
          </a:bodyPr>
          <a:lstStyle/>
          <a:p>
            <a:pPr marL="0" indent="0">
              <a:buNone/>
            </a:pPr>
            <a:r>
              <a:rPr lang="en-US" sz="2500" b="1" dirty="0">
                <a:latin typeface="Calibri" panose="020F0502020204030204" pitchFamily="34" charset="0"/>
                <a:cs typeface="Calibri" panose="020F0502020204030204" pitchFamily="34" charset="0"/>
              </a:rPr>
              <a:t>James the Just</a:t>
            </a:r>
            <a:r>
              <a:rPr lang="en-US" sz="2500" dirty="0">
                <a:latin typeface="Calibri" panose="020F0502020204030204" pitchFamily="34" charset="0"/>
                <a:cs typeface="Calibri" panose="020F0502020204030204" pitchFamily="34" charset="0"/>
              </a:rPr>
              <a:t>, or a variation of </a:t>
            </a:r>
            <a:r>
              <a:rPr lang="en-US" sz="2500" b="1" dirty="0">
                <a:latin typeface="Calibri" panose="020F0502020204030204" pitchFamily="34" charset="0"/>
                <a:cs typeface="Calibri" panose="020F0502020204030204" pitchFamily="34" charset="0"/>
              </a:rPr>
              <a:t>James, brother of the Lord</a:t>
            </a:r>
            <a:r>
              <a:rPr lang="en-US" sz="2500" dirty="0">
                <a:latin typeface="Calibri" panose="020F0502020204030204" pitchFamily="34" charset="0"/>
                <a:cs typeface="Calibri" panose="020F0502020204030204" pitchFamily="34" charset="0"/>
              </a:rPr>
              <a:t> </a:t>
            </a:r>
          </a:p>
          <a:p>
            <a:pPr marL="0" indent="0">
              <a:buNone/>
            </a:pPr>
            <a:r>
              <a:rPr lang="en-US" sz="2500" b="1" dirty="0">
                <a:latin typeface="Calibri" panose="020F0502020204030204" pitchFamily="34" charset="0"/>
                <a:cs typeface="Calibri" panose="020F0502020204030204" pitchFamily="34" charset="0"/>
              </a:rPr>
              <a:t>Joses or Joseph</a:t>
            </a:r>
            <a:r>
              <a:rPr lang="en-US" sz="2500" dirty="0">
                <a:latin typeface="Calibri" panose="020F0502020204030204" pitchFamily="34" charset="0"/>
                <a:cs typeface="Calibri" panose="020F0502020204030204" pitchFamily="34" charset="0"/>
              </a:rPr>
              <a:t>, son of a Mary of Clopas and brother of a James (James the Less according to </a:t>
            </a:r>
            <a:r>
              <a:rPr lang="en-US" sz="2500" b="1" dirty="0">
                <a:latin typeface="Calibri" panose="020F0502020204030204" pitchFamily="34" charset="0"/>
                <a:cs typeface="Calibri" panose="020F0502020204030204" pitchFamily="34" charset="0"/>
              </a:rPr>
              <a:t>Mark 15:40</a:t>
            </a:r>
            <a:r>
              <a:rPr lang="en-US" sz="2500" dirty="0">
                <a:latin typeface="Calibri" panose="020F0502020204030204" pitchFamily="34" charset="0"/>
                <a:cs typeface="Calibri" panose="020F0502020204030204" pitchFamily="34" charset="0"/>
              </a:rPr>
              <a:t>), </a:t>
            </a:r>
            <a:r>
              <a:rPr lang="en-US" sz="2500" b="1" dirty="0">
                <a:latin typeface="Calibri" panose="020F0502020204030204" pitchFamily="34" charset="0"/>
                <a:cs typeface="Calibri" panose="020F0502020204030204" pitchFamily="34" charset="0"/>
              </a:rPr>
              <a:t>:47</a:t>
            </a:r>
            <a:r>
              <a:rPr lang="en-US" sz="2500" dirty="0">
                <a:latin typeface="Calibri" panose="020F0502020204030204" pitchFamily="34" charset="0"/>
                <a:cs typeface="Calibri" panose="020F0502020204030204" pitchFamily="34" charset="0"/>
              </a:rPr>
              <a:t>, and </a:t>
            </a:r>
            <a:r>
              <a:rPr lang="en-US" sz="2500" b="1" dirty="0">
                <a:latin typeface="Calibri" panose="020F0502020204030204" pitchFamily="34" charset="0"/>
                <a:cs typeface="Calibri" panose="020F0502020204030204" pitchFamily="34" charset="0"/>
              </a:rPr>
              <a:t>Matthew 27:56 </a:t>
            </a:r>
            <a:r>
              <a:rPr lang="en-US" sz="2500" dirty="0">
                <a:latin typeface="Calibri" panose="020F0502020204030204" pitchFamily="34" charset="0"/>
                <a:cs typeface="Calibri" panose="020F0502020204030204" pitchFamily="34" charset="0"/>
              </a:rPr>
              <a:t>Joses or Joseph, the real name of Barnabas according to </a:t>
            </a:r>
            <a:r>
              <a:rPr lang="en-US" sz="2500" b="1" dirty="0">
                <a:latin typeface="Calibri" panose="020F0502020204030204" pitchFamily="34" charset="0"/>
                <a:cs typeface="Calibri" panose="020F0502020204030204" pitchFamily="34" charset="0"/>
              </a:rPr>
              <a:t>Acts 4:36</a:t>
            </a:r>
          </a:p>
          <a:p>
            <a:pPr marL="0" indent="0">
              <a:buNone/>
            </a:pPr>
            <a:r>
              <a:rPr lang="en-US" sz="2500" b="1" dirty="0">
                <a:latin typeface="Calibri" panose="020F0502020204030204" pitchFamily="34" charset="0"/>
                <a:cs typeface="Calibri" panose="020F0502020204030204" pitchFamily="34" charset="0"/>
              </a:rPr>
              <a:t>Jude</a:t>
            </a:r>
            <a:r>
              <a:rPr lang="en-US" sz="2500" dirty="0">
                <a:latin typeface="Calibri" panose="020F0502020204030204" pitchFamily="34" charset="0"/>
                <a:cs typeface="Calibri" panose="020F0502020204030204" pitchFamily="34" charset="0"/>
              </a:rPr>
              <a:t> (alternatively </a:t>
            </a:r>
            <a:r>
              <a:rPr lang="en-US" sz="2500" b="1" dirty="0">
                <a:latin typeface="Calibri" panose="020F0502020204030204" pitchFamily="34" charset="0"/>
                <a:cs typeface="Calibri" panose="020F0502020204030204" pitchFamily="34" charset="0"/>
              </a:rPr>
              <a:t>Judas</a:t>
            </a:r>
            <a:r>
              <a:rPr lang="en-US" sz="2500" dirty="0">
                <a:latin typeface="Calibri" panose="020F0502020204030204" pitchFamily="34" charset="0"/>
                <a:cs typeface="Calibri" panose="020F0502020204030204" pitchFamily="34" charset="0"/>
              </a:rPr>
              <a:t> or </a:t>
            </a:r>
            <a:r>
              <a:rPr lang="en-US" sz="2500" b="1" dirty="0">
                <a:latin typeface="Calibri" panose="020F0502020204030204" pitchFamily="34" charset="0"/>
                <a:cs typeface="Calibri" panose="020F0502020204030204" pitchFamily="34" charset="0"/>
              </a:rPr>
              <a:t>Judah</a:t>
            </a:r>
            <a:r>
              <a:rPr lang="en-US" sz="2500" dirty="0">
                <a:latin typeface="Calibri" panose="020F0502020204030204" pitchFamily="34" charset="0"/>
                <a:cs typeface="Calibri" panose="020F0502020204030204" pitchFamily="34" charset="0"/>
              </a:rPr>
              <a:t>); was a “brother” of Jesus according to the New Testament. He is traditionally identified as the author of the Epistle of Jude, a short epistle which is reckoned among the seven general epistles of the New Testament placed after Paul's epistles and before the Book of Revelation </a:t>
            </a:r>
          </a:p>
          <a:p>
            <a:pPr marL="0" indent="0">
              <a:buNone/>
            </a:pPr>
            <a:r>
              <a:rPr lang="en-US" sz="2500" b="1" dirty="0">
                <a:latin typeface="Calibri" panose="020F0502020204030204" pitchFamily="34" charset="0"/>
                <a:cs typeface="Calibri" panose="020F0502020204030204" pitchFamily="34" charset="0"/>
              </a:rPr>
              <a:t>Simon</a:t>
            </a:r>
            <a:r>
              <a:rPr lang="en-US" sz="2500" dirty="0">
                <a:latin typeface="Calibri" panose="020F0502020204030204" pitchFamily="34" charset="0"/>
                <a:cs typeface="Calibri" panose="020F0502020204030204" pitchFamily="34" charset="0"/>
              </a:rPr>
              <a:t> is described in the New Testament as one of the “brothers” of Jesus. In </a:t>
            </a:r>
            <a:r>
              <a:rPr lang="en-US" sz="2500" b="1" dirty="0">
                <a:latin typeface="Calibri" panose="020F0502020204030204" pitchFamily="34" charset="0"/>
                <a:cs typeface="Calibri" panose="020F0502020204030204" pitchFamily="34" charset="0"/>
              </a:rPr>
              <a:t>Matthew 13:55</a:t>
            </a:r>
            <a:r>
              <a:rPr lang="en-US" sz="2500" dirty="0">
                <a:latin typeface="Calibri" panose="020F0502020204030204" pitchFamily="34" charset="0"/>
                <a:cs typeface="Calibri" panose="020F0502020204030204" pitchFamily="34" charset="0"/>
              </a:rPr>
              <a:t>, people ask concerning Jesus, “Is not this the carpenter's son? is not his mother called Mary? and his brethren, James, and Joses, and Simon, and Judas?” while in </a:t>
            </a:r>
            <a:r>
              <a:rPr lang="en-US" sz="2500" b="1" dirty="0">
                <a:latin typeface="Calibri" panose="020F0502020204030204" pitchFamily="34" charset="0"/>
                <a:cs typeface="Calibri" panose="020F0502020204030204" pitchFamily="34" charset="0"/>
              </a:rPr>
              <a:t>Mark 6:3 </a:t>
            </a:r>
            <a:r>
              <a:rPr lang="en-US" sz="2500" dirty="0">
                <a:latin typeface="Calibri" panose="020F0502020204030204" pitchFamily="34" charset="0"/>
                <a:cs typeface="Calibri" panose="020F0502020204030204" pitchFamily="34" charset="0"/>
              </a:rPr>
              <a:t>they ask, “Is not this the carpenter, the son of Mary, the brother of James, and Joses, and of Juda, and Simon? and are not his sisters here with us?”</a:t>
            </a:r>
          </a:p>
        </p:txBody>
      </p:sp>
    </p:spTree>
    <p:extLst>
      <p:ext uri="{BB962C8B-B14F-4D97-AF65-F5344CB8AC3E}">
        <p14:creationId xmlns:p14="http://schemas.microsoft.com/office/powerpoint/2010/main" val="167659989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Them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128</TotalTime>
  <Words>1359</Words>
  <Application>Microsoft Office PowerPoint</Application>
  <PresentationFormat>On-screen Show (4:3)</PresentationFormat>
  <Paragraphs>39</Paragraphs>
  <Slides>12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Algerian</vt:lpstr>
      <vt:lpstr>Aptos</vt:lpstr>
      <vt:lpstr>Aptos Display</vt:lpstr>
      <vt:lpstr>Arial</vt:lpstr>
      <vt:lpstr>Calibri</vt:lpstr>
      <vt:lpstr>Office Theme</vt:lpstr>
      <vt:lpstr>God with us</vt:lpstr>
      <vt:lpstr>The word, Immanuel, Emmanuel, Jesus, the Christ, the Church</vt:lpstr>
      <vt:lpstr>Was Jesus in the old testament?</vt:lpstr>
      <vt:lpstr>The Eternal Word (Genesis 1:1–2:3 )</vt:lpstr>
      <vt:lpstr>The Word Becomes Flesh</vt:lpstr>
      <vt:lpstr>“JESUS” occurs 983 TIMES IN 942 VERSES (MATTHEW 1:1– Revelation 22:21)</vt:lpstr>
      <vt:lpstr>PowerPoint Presentation</vt:lpstr>
      <vt:lpstr>JESUS’ EARTHLY FAMILY</vt:lpstr>
      <vt:lpstr>PowerPoint Presentation</vt:lpstr>
      <vt:lpstr>God with us, then comes the end</vt:lpstr>
      <vt:lpstr>ENTRANCE Into THE CHURCH and SALVATION IS BY Invitation THROUGH THE GOSPEL</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God With Us</dc:title>
  <dc:creator>Bruce Molock</dc:creator>
  <cp:lastModifiedBy>Richard Lidh</cp:lastModifiedBy>
  <cp:revision>7</cp:revision>
  <cp:lastPrinted>2025-08-17T04:20:34Z</cp:lastPrinted>
  <dcterms:created xsi:type="dcterms:W3CDTF">2025-08-15T16:33:11Z</dcterms:created>
  <dcterms:modified xsi:type="dcterms:W3CDTF">2025-08-19T01:28:13Z</dcterms:modified>
</cp:coreProperties>
</file>